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aveSubsetFonts="1" conformance="strict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75" r:id="rId4"/>
    <p:sldId id="276" r:id="rId5"/>
    <p:sldId id="258" r:id="rId6"/>
    <p:sldId id="259" r:id="rId7"/>
    <p:sldId id="277" r:id="rId8"/>
    <p:sldId id="278" r:id="rId9"/>
    <p:sldId id="279" r:id="rId10"/>
    <p:sldId id="280" r:id="rId11"/>
    <p:sldId id="282" r:id="rId12"/>
    <p:sldId id="281" r:id="rId13"/>
    <p:sldId id="283" r:id="rId14"/>
    <p:sldId id="269" r:id="rId15"/>
    <p:sldId id="285" r:id="rId16"/>
    <p:sldId id="274" r:id="rId17"/>
    <p:sldId id="286" r:id="rId18"/>
    <p:sldId id="273" r:id="rId19"/>
    <p:sldId id="288" r:id="rId20"/>
    <p:sldId id="287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clrMru>
    <a:srgbClr val="990000"/>
    <a:srgbClr val="660033"/>
    <a:srgbClr val="993300"/>
    <a:srgbClr val="CC0000"/>
    <a:srgbClr val="F1932B"/>
    <a:srgbClr val="FF9900"/>
    <a:srgbClr val="F2D91E"/>
    <a:srgbClr val="CDB20D"/>
    <a:srgbClr val="D0740E"/>
    <a:srgbClr val="FF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>
    <p:restoredLeft sz="15.62%"/>
    <p:restoredTop sz="94.66%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slide" Target="slides/slide12.xml"/><Relationship Id="rId18" Type="http://purl.oclc.org/ooxml/officeDocument/relationships/slide" Target="slides/slide17.xml"/><Relationship Id="rId26" Type="http://purl.oclc.org/ooxml/officeDocument/relationships/viewProps" Target="viewProps.xml"/><Relationship Id="rId3" Type="http://purl.oclc.org/ooxml/officeDocument/relationships/slide" Target="slides/slide2.xml"/><Relationship Id="rId21" Type="http://purl.oclc.org/ooxml/officeDocument/relationships/slide" Target="slides/slide20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slide" Target="slides/slide16.xml"/><Relationship Id="rId25" Type="http://purl.oclc.org/ooxml/officeDocument/relationships/presProps" Target="presProps.xml"/><Relationship Id="rId2" Type="http://purl.oclc.org/ooxml/officeDocument/relationships/slide" Target="slides/slide1.xml"/><Relationship Id="rId16" Type="http://purl.oclc.org/ooxml/officeDocument/relationships/slide" Target="slides/slide15.xml"/><Relationship Id="rId20" Type="http://purl.oclc.org/ooxml/officeDocument/relationships/slide" Target="slides/slide19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24" Type="http://purl.oclc.org/ooxml/officeDocument/relationships/handoutMaster" Target="handoutMasters/handoutMaster1.xml"/><Relationship Id="rId5" Type="http://purl.oclc.org/ooxml/officeDocument/relationships/slide" Target="slides/slide4.xml"/><Relationship Id="rId15" Type="http://purl.oclc.org/ooxml/officeDocument/relationships/slide" Target="slides/slide14.xml"/><Relationship Id="rId23" Type="http://purl.oclc.org/ooxml/officeDocument/relationships/notesMaster" Target="notesMasters/notesMaster1.xml"/><Relationship Id="rId28" Type="http://purl.oclc.org/ooxml/officeDocument/relationships/tableStyles" Target="tableStyles.xml"/><Relationship Id="rId10" Type="http://purl.oclc.org/ooxml/officeDocument/relationships/slide" Target="slides/slide9.xml"/><Relationship Id="rId19" Type="http://purl.oclc.org/ooxml/officeDocument/relationships/slide" Target="slides/slide18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slide" Target="slides/slide13.xml"/><Relationship Id="rId22" Type="http://purl.oclc.org/ooxml/officeDocument/relationships/slide" Target="slides/slide21.xml"/><Relationship Id="rId27" Type="http://purl.oclc.org/ooxml/officeDocument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purl.oclc.org/ooxml/officeDocument/relationships/theme" Target="../theme/theme3.xml"/></Relationships>
</file>

<file path=ppt/handoutMasters/handoutMaster1.xml><?xml version="1.0" encoding="utf-8"?>
<p:handout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B1C72-C334-41EA-9141-C2341A36A978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192B-EABA-4C14-852D-B6CCE10165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4599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4536F-72AD-463F-879E-D7706C405942}" type="datetimeFigureOut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23368-DBCE-4AB9-951C-113D1B4AC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4238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purl.oclc.org/ooxml/officeDocument/relationships/slide" Target="../slides/slide1.xml"/><Relationship Id="rId1" Type="http://purl.oclc.org/ooxml/officeDocument/relationships/notesMaster" Target="../notesMasters/notesMaster1.xml"/></Relationships>
</file>

<file path=ppt/notesSlides/notesSlide1.xml><?xml version="1.0" encoding="utf-8"?>
<p:notes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86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%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%"/>
                      <a:alpha val="25%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%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%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%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%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%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%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C0C1F-1AD1-4592-9FF9-B921756B8E42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2014-163E-49A9-9671-9A8677131EA5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EDCB-148C-46C5-923B-90C399375F29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9E01DD-1A58-424D-A4F3-001DB75EBFE5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4E76-ABC1-4FA6-B858-AE9E1C3CF702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%"/>
              </a:spcBef>
              <a:buNone/>
              <a:defRPr lang="en-US" sz="4800" b="0" dirty="0">
                <a:ln w="3200">
                  <a:solidFill>
                    <a:schemeClr val="bg2">
                      <a:shade val="25%"/>
                      <a:alpha val="25%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%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%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%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%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442B6-1CC6-4001-972F-ECE60A8F8332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1ADE-ADCA-4B44-8B38-02B8F79FB280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%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%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%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%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%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C85FF-C097-4FBC-97AE-DBAF2FED3CCB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C580-E797-42B3-A64E-01B99614B1A8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%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%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9BBA51-DE64-45FF-8DF9-64D493581008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%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%"/>
            </a:schemeClr>
          </a:solidFill>
          <a:effectLst>
            <a:outerShdw blurRad="88900" sx="103%" sy="103%" algn="ctr" rotWithShape="0">
              <a:prstClr val="black">
                <a:alpha val="32%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%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8600A-F174-41D6-AE49-407C1369C882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39F9609-9FDC-4F2B-BA9D-C2550970BECC}" type="datetime1">
              <a:rPr lang="ru-RU" smtClean="0"/>
              <a:pPr/>
              <a:t>09.11.2015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Попова Людмила Александровна</a:t>
            </a: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%">
                <a:solidFill>
                  <a:schemeClr val="tx2"/>
                </a:solidFill>
              </a:defRPr>
            </a:lvl1pPr>
          </a:lstStyle>
          <a:p>
            <a:fld id="{D77B117C-BBC4-435A-BCC4-D8B292DF3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hf sldNum="0" hdr="0" ftr="0" dt="0"/>
  <p:txStyles>
    <p:titleStyle>
      <a:lvl1pPr algn="l" rtl="0" eaLnBrk="1" latinLnBrk="0" hangingPunct="1">
        <a:spcBef>
          <a:spcPct val="0%"/>
        </a:spcBef>
        <a:buNone/>
        <a:defRPr kumimoji="0" lang="en-US" sz="4200" b="0" kern="1200" spc="-100" baseline="0%" dirty="0">
          <a:ln w="3200">
            <a:solidFill>
              <a:schemeClr val="bg2">
                <a:shade val="75%"/>
                <a:alpha val="25%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%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%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%"/>
          </a:schemeClr>
        </a:buClr>
        <a:buSzPct val="85%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%"/>
          </a:schemeClr>
        </a:buClr>
        <a:buSzPct val="85%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%"/>
          </a:schemeClr>
        </a:buClr>
        <a:buSzPct val="85%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%"/>
          </a:schemeClr>
        </a:buClr>
        <a:buSzPct val="85%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%"/>
          </a:schemeClr>
        </a:buClr>
        <a:buSzPct val="85%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%"/>
          </a:schemeClr>
        </a:buClr>
        <a:buSzPct val="85%"/>
        <a:buFont typeface="Wingdings 2" pitchFamily="18" charset="2"/>
        <a:buChar char="?"/>
        <a:defRPr kumimoji="0" sz="1600" kern="1200" baseline="0%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%"/>
          </a:schemeClr>
        </a:buClr>
        <a:buSzPct val="85%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%"/>
          </a:schemeClr>
        </a:buClr>
        <a:buSzPct val="85%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purl.oclc.org/ooxml/officeDocument/relationships/image" Target="../media/image3.png"/><Relationship Id="rId2" Type="http://purl.oclc.org/ooxml/officeDocument/relationships/notesSlide" Target="../notesSlides/notesSlide1.xml"/><Relationship Id="rId1" Type="http://purl.oclc.org/ooxml/officeDocument/relationships/slideLayout" Target="../slideLayouts/slideLayout1.xml"/><Relationship Id="rId4" Type="http://purl.oclc.org/ooxml/officeDocument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purl.oclc.org/ooxml/officeDocument/relationships/image" Target="../media/image8.jpeg"/><Relationship Id="rId1" Type="http://purl.oclc.org/ooxml/officeDocument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purl.oclc.org/ooxml/officeDocument/relationships/image" Target="../media/image9.jpeg"/><Relationship Id="rId1" Type="http://purl.oclc.org/ooxml/officeDocument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purl.oclc.org/ooxml/officeDocument/relationships/image" Target="../media/image11.jpeg"/><Relationship Id="rId2" Type="http://purl.oclc.org/ooxml/officeDocument/relationships/image" Target="../media/image10.jpeg"/><Relationship Id="rId1" Type="http://purl.oclc.org/ooxml/officeDocument/relationships/slideLayout" Target="../slideLayouts/slideLayout2.xml"/><Relationship Id="rId4" Type="http://purl.oclc.org/ooxml/officeDocument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purl.oclc.org/ooxml/officeDocument/relationships/image" Target="../media/image13.jpeg"/><Relationship Id="rId1" Type="http://purl.oclc.org/ooxml/officeDocument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purl.oclc.org/ooxml/officeDocument/relationships/image" Target="../media/image14.jpeg"/><Relationship Id="rId1" Type="http://purl.oclc.org/ooxml/officeDocument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purl.oclc.org/ooxml/officeDocument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purl.oclc.org/ooxml/officeDocument/relationships/image" Target="../media/image5.jpeg"/><Relationship Id="rId1" Type="http://purl.oclc.org/ooxml/officeDocument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purl.oclc.org/ooxml/officeDocument/relationships/image" Target="../media/image6.jpeg"/><Relationship Id="rId1" Type="http://purl.oclc.org/ooxml/officeDocument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purl.oclc.org/ooxml/officeDocument/relationships/image" Target="../media/image7.jpeg"/><Relationship Id="rId1" Type="http://purl.oclc.org/ooxml/officeDocument/relationships/slideLayout" Target="../slideLayouts/slideLayout2.xml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Flag of France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429000"/>
            <a:ext cx="8305800" cy="1571636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Comic Sans MS" pitchFamily="66" charset="0"/>
              </a:rPr>
              <a:t>Третья республика во Франции</a:t>
            </a:r>
            <a:endParaRPr lang="ru-RU" sz="44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.137%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6" name="Picture 4" descr="File:Francecoatofarms1898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14290"/>
            <a:ext cx="3911040" cy="30240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43306" y="4929198"/>
            <a:ext cx="5305404" cy="1571636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%"/>
              </a:lnSpc>
              <a:spcBef>
                <a:spcPct val="0%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%"/>
                      <a:alpha val="25%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Разработана:</a:t>
            </a:r>
          </a:p>
          <a:p>
            <a:pPr marL="0" marR="0" lvl="0" indent="0" defTabSz="914400" rtl="0" eaLnBrk="1" fontAlgn="auto" latinLnBrk="0" hangingPunct="1">
              <a:lnSpc>
                <a:spcPct val="100%"/>
              </a:lnSpc>
              <a:spcBef>
                <a:spcPct val="0%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%"/>
                      <a:alpha val="25%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учителем истории 1 категории ГОСШ №107 Учтепинского района города Ташкента Дьяконовой Я.В.</a:t>
            </a:r>
            <a:endParaRPr kumimoji="0" lang="ru-RU" sz="2000" b="1" i="0" u="none" strike="noStrike" kern="1200" cap="none" spc="-100" normalizeH="0" baseline="0%" noProof="0" dirty="0">
              <a:ln w="3200">
                <a:solidFill>
                  <a:schemeClr val="bg2">
                    <a:shade val="75%"/>
                    <a:alpha val="25%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.137%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Кто он?</a:t>
            </a:r>
            <a:endParaRPr lang="ru-RU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images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428736"/>
            <a:ext cx="3352479" cy="521496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5400" dirty="0" smtClean="0">
              <a:solidFill>
                <a:srgbClr val="990000"/>
              </a:solidFill>
            </a:endParaRPr>
          </a:p>
          <a:p>
            <a:pPr algn="ctr">
              <a:buNone/>
            </a:pPr>
            <a:r>
              <a:rPr lang="ru-RU" sz="5400" dirty="0" smtClean="0">
                <a:solidFill>
                  <a:srgbClr val="990000"/>
                </a:solidFill>
              </a:rPr>
              <a:t>Найдите ошибки в следующих заданиях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Comic Sans MS" pitchFamily="66" charset="0"/>
              </a:rPr>
              <a:t>Проверка домашнего задания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643050"/>
            <a:ext cx="8858280" cy="51435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"/>
            <a:ext cx="8153400" cy="1401763"/>
          </a:xfrm>
          <a:prstGeom prst="rect">
            <a:avLst/>
          </a:prstGeom>
          <a:ln w="76200" cap="rnd">
            <a:solidFill>
              <a:srgbClr val="990099"/>
            </a:solidFill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ct val="0%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%" noProof="0" dirty="0" smtClean="0">
                <a:ln w="3200">
                  <a:solidFill>
                    <a:schemeClr val="bg2">
                      <a:shade val="75%"/>
                      <a:alpha val="25%"/>
                    </a:schemeClr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innerShdw blurRad="50800" dist="25400" dir="13500000">
                    <a:prstClr val="black">
                      <a:alpha val="70%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1873 г. – принятие конституции, утвердившей во Франции республику (Третья республика во Франции).</a:t>
            </a:r>
            <a:endParaRPr kumimoji="0" lang="ru-RU" sz="2800" b="1" i="0" u="none" strike="noStrike" kern="1200" cap="none" spc="-100" normalizeH="0" baseline="0%" noProof="0" dirty="0">
              <a:ln w="3200">
                <a:solidFill>
                  <a:schemeClr val="bg2">
                    <a:shade val="75%"/>
                    <a:alpha val="25%"/>
                  </a:schemeClr>
                </a:solidFill>
                <a:prstDash val="solid"/>
                <a:round/>
              </a:ln>
              <a:solidFill>
                <a:srgbClr val="CC0000"/>
              </a:solidFill>
              <a:effectLst>
                <a:innerShdw blurRad="50800" dist="25400" dir="13500000">
                  <a:prstClr val="black">
                    <a:alpha val="70%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3276600"/>
            <a:ext cx="2349233" cy="1938992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</a:rPr>
              <a:t>Президент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</a:rPr>
              <a:t>избирался 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</a:rPr>
              <a:t>на совместном 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</a:rPr>
              <a:t>заседании обеих 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</a:rPr>
              <a:t>палат сроком </a:t>
            </a:r>
          </a:p>
          <a:p>
            <a:pPr algn="ctr"/>
            <a:r>
              <a:rPr lang="ru-RU" sz="2000" b="1" dirty="0">
                <a:solidFill>
                  <a:srgbClr val="0033CC"/>
                </a:solidFill>
              </a:rPr>
              <a:t>на </a:t>
            </a:r>
            <a:r>
              <a:rPr lang="ru-RU" sz="2000" b="1" dirty="0" smtClean="0">
                <a:solidFill>
                  <a:srgbClr val="0033CC"/>
                </a:solidFill>
              </a:rPr>
              <a:t>5 </a:t>
            </a:r>
            <a:r>
              <a:rPr lang="ru-RU" sz="2000" b="1" dirty="0">
                <a:solidFill>
                  <a:srgbClr val="0033CC"/>
                </a:solidFill>
              </a:rPr>
              <a:t>лет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5562600"/>
            <a:ext cx="2743200" cy="717550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Правительство </a:t>
            </a:r>
            <a:r>
              <a:rPr lang="ru-RU" b="1">
                <a:solidFill>
                  <a:srgbClr val="0033CC"/>
                </a:solidFill>
              </a:rPr>
              <a:t>(кабинет министров)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95600" y="2895600"/>
            <a:ext cx="6119813" cy="533400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Парламент  (Национальное собрание)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24600" y="3810000"/>
            <a:ext cx="2743200" cy="2090738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Палата депутатов -</a:t>
            </a:r>
            <a:r>
              <a:rPr lang="ru-RU" b="1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нижняя палата –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избиралась на 4 года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мужчинами,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достигшими 21 года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(кроме военных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и жителей колоний).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0400" y="3581400"/>
            <a:ext cx="2667000" cy="1477328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</a:rPr>
              <a:t>Сенат -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верхняя палата – 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избиралась 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гражданами не 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моложе 40 лет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04800" y="1828800"/>
            <a:ext cx="8686800" cy="762000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</a:rPr>
              <a:t>Законодательная власть        Исполнительная власть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648200" y="1828800"/>
            <a:ext cx="0" cy="76200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5867400" y="3429000"/>
            <a:ext cx="609600" cy="60960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467600" y="3429000"/>
            <a:ext cx="0" cy="38100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1402081" y="2590800"/>
            <a:ext cx="45719" cy="695324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0" y="2590800"/>
            <a:ext cx="0" cy="2286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3428992" y="6143644"/>
          <a:ext cx="5357850" cy="428628"/>
        </p:xfrm>
        <a:graphic>
          <a:graphicData uri="http://purl.oclc.org/ooxml/drawingml/table">
            <a:tbl>
              <a:tblPr firstRow="1" bandRow="1">
                <a:tableStyleId>{5C22544A-7EE6-4342-B048-85BDC9FD1C3A}</a:tableStyleId>
              </a:tblPr>
              <a:tblGrid>
                <a:gridCol w="535785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ПРАВИЛЬНАЯ</a:t>
                      </a:r>
                      <a:r>
                        <a:rPr lang="ru-RU" baseline="0%" dirty="0" smtClean="0"/>
                        <a:t> СХЕМА</a:t>
                      </a:r>
                      <a:endParaRPr lang="ru-RU" dirty="0"/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152400"/>
            <a:ext cx="8153400" cy="1401763"/>
          </a:xfrm>
          <a:prstGeom prst="rect">
            <a:avLst/>
          </a:prstGeom>
          <a:ln w="76200" cap="rnd">
            <a:solidFill>
              <a:srgbClr val="990099"/>
            </a:solidFill>
          </a:ln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%"/>
              </a:lnSpc>
              <a:spcBef>
                <a:spcPct val="0%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-100" normalizeH="0" baseline="0%" noProof="0" smtClean="0">
                <a:ln w="3200">
                  <a:solidFill>
                    <a:schemeClr val="bg2">
                      <a:shade val="75%"/>
                      <a:alpha val="25%"/>
                    </a:schemeClr>
                  </a:solidFill>
                  <a:prstDash val="solid"/>
                  <a:round/>
                </a:ln>
                <a:solidFill>
                  <a:srgbClr val="CC0000"/>
                </a:solidFill>
                <a:effectLst>
                  <a:innerShdw blurRad="50800" dist="25400" dir="13500000">
                    <a:prstClr val="black">
                      <a:alpha val="70%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1875 г. – принятие конституции, утвердившей во Франции республику (Третья республика во Франции).</a:t>
            </a:r>
            <a:endParaRPr kumimoji="0" lang="ru-RU" sz="2800" b="1" i="0" u="none" strike="noStrike" kern="1200" cap="none" spc="-100" normalizeH="0" baseline="0%" noProof="0" dirty="0">
              <a:ln w="3200">
                <a:solidFill>
                  <a:schemeClr val="bg2">
                    <a:shade val="75%"/>
                    <a:alpha val="25%"/>
                  </a:schemeClr>
                </a:solidFill>
                <a:prstDash val="solid"/>
                <a:round/>
              </a:ln>
              <a:solidFill>
                <a:srgbClr val="CC0000"/>
              </a:solidFill>
              <a:effectLst>
                <a:innerShdw blurRad="50800" dist="25400" dir="13500000">
                  <a:prstClr val="black">
                    <a:alpha val="70%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3276600"/>
            <a:ext cx="2470150" cy="1997075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CC0000"/>
                </a:solidFill>
              </a:rPr>
              <a:t>Президент</a:t>
            </a:r>
          </a:p>
          <a:p>
            <a:pPr algn="ctr"/>
            <a:r>
              <a:rPr lang="ru-RU" sz="2000" b="1">
                <a:solidFill>
                  <a:srgbClr val="0033CC"/>
                </a:solidFill>
              </a:rPr>
              <a:t>избирался </a:t>
            </a:r>
          </a:p>
          <a:p>
            <a:pPr algn="ctr"/>
            <a:r>
              <a:rPr lang="ru-RU" sz="2000" b="1">
                <a:solidFill>
                  <a:srgbClr val="0033CC"/>
                </a:solidFill>
              </a:rPr>
              <a:t>на совместном </a:t>
            </a:r>
          </a:p>
          <a:p>
            <a:pPr algn="ctr"/>
            <a:r>
              <a:rPr lang="ru-RU" sz="2000" b="1">
                <a:solidFill>
                  <a:srgbClr val="0033CC"/>
                </a:solidFill>
              </a:rPr>
              <a:t>заседании обеих </a:t>
            </a:r>
          </a:p>
          <a:p>
            <a:pPr algn="ctr"/>
            <a:r>
              <a:rPr lang="ru-RU" sz="2000" b="1">
                <a:solidFill>
                  <a:srgbClr val="0033CC"/>
                </a:solidFill>
              </a:rPr>
              <a:t>палат сроком </a:t>
            </a:r>
          </a:p>
          <a:p>
            <a:pPr algn="ctr"/>
            <a:r>
              <a:rPr lang="ru-RU" sz="2000" b="1">
                <a:solidFill>
                  <a:srgbClr val="0033CC"/>
                </a:solidFill>
              </a:rPr>
              <a:t>на 7 лет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600" y="5562600"/>
            <a:ext cx="2743200" cy="717550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Правительство </a:t>
            </a:r>
            <a:r>
              <a:rPr lang="ru-RU" b="1">
                <a:solidFill>
                  <a:srgbClr val="0033CC"/>
                </a:solidFill>
              </a:rPr>
              <a:t>(кабинет министров)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95600" y="2895600"/>
            <a:ext cx="6119813" cy="533400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Парламент  (Национальное собрание)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324600" y="3810000"/>
            <a:ext cx="2743200" cy="2090738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0000"/>
                </a:solidFill>
              </a:rPr>
              <a:t>Палата депутатов -</a:t>
            </a:r>
            <a:r>
              <a:rPr lang="ru-RU" b="1">
                <a:solidFill>
                  <a:srgbClr val="0033CC"/>
                </a:solidFill>
              </a:rPr>
              <a:t>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нижняя палата –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избиралась на 4 года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мужчинами,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достигшими 21 года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(кроме военных </a:t>
            </a:r>
          </a:p>
          <a:p>
            <a:pPr algn="ctr"/>
            <a:r>
              <a:rPr lang="ru-RU" b="1">
                <a:solidFill>
                  <a:srgbClr val="0033CC"/>
                </a:solidFill>
              </a:rPr>
              <a:t>и жителей колоний).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200400" y="3581400"/>
            <a:ext cx="2667000" cy="1477328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C0000"/>
                </a:solidFill>
              </a:rPr>
              <a:t>Сенат -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верхняя палата – 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избиралась 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гражданами не </a:t>
            </a:r>
          </a:p>
          <a:p>
            <a:pPr algn="ctr"/>
            <a:r>
              <a:rPr lang="ru-RU" b="1" dirty="0">
                <a:solidFill>
                  <a:srgbClr val="0033CC"/>
                </a:solidFill>
              </a:rPr>
              <a:t>моложе 40 лет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04800" y="1828800"/>
            <a:ext cx="8686800" cy="762000"/>
          </a:xfrm>
          <a:prstGeom prst="rect">
            <a:avLst/>
          </a:prstGeom>
          <a:noFill/>
          <a:ln w="76200">
            <a:solidFill>
              <a:srgbClr val="990099"/>
            </a:solidFill>
            <a:miter lim="800%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Исполнительная власть        Законодательная власть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648200" y="1828800"/>
            <a:ext cx="0" cy="76200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5867400" y="3429000"/>
            <a:ext cx="609600" cy="60960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467600" y="3429000"/>
            <a:ext cx="0" cy="38100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1447800" y="2590800"/>
            <a:ext cx="0" cy="685800"/>
          </a:xfrm>
          <a:prstGeom prst="line">
            <a:avLst/>
          </a:prstGeom>
          <a:noFill/>
          <a:ln w="76200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6858000" y="2590800"/>
            <a:ext cx="0" cy="228600"/>
          </a:xfrm>
          <a:prstGeom prst="line">
            <a:avLst/>
          </a:prstGeom>
          <a:noFill/>
          <a:ln w="38100">
            <a:solidFill>
              <a:srgbClr val="99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2357454"/>
          </a:xfrm>
        </p:spPr>
        <p:txBody>
          <a:bodyPr>
            <a:normAutofit lnSpcReduction="10%"/>
          </a:bodyPr>
          <a:lstStyle/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 конце 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XIX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века Франция переживала 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всплеск национализма и шовинизма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, который выразился в идее реванша в новой войне с Англией за возвращение Эльзаса и Лотарингии.</a:t>
            </a:r>
          </a:p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 это время Францию поразил еще один скандал, расколовший страну на два лагеря, – </a:t>
            </a:r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«дело Дрейфуса».</a:t>
            </a:r>
          </a:p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Дрейфус оказался шпионом и справедливо посажен в тюрьму на 20 лет где и умер.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25602" name="Picture 2" descr="File:Dreyfus-renn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5038447" cy="33164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5008" y="3929066"/>
            <a:ext cx="2857520" cy="928694"/>
          </a:xfrm>
          <a:prstGeom prst="rect">
            <a:avLst/>
          </a:prstGeom>
          <a:solidFill>
            <a:srgbClr val="F2D91E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Заседание суда по «делу Дрейфуса»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990000"/>
                </a:solidFill>
              </a:rPr>
              <a:t> </a:t>
            </a:r>
            <a:r>
              <a:rPr lang="ru-RU" sz="3200" b="1" i="1" u="sng" dirty="0" smtClean="0">
                <a:solidFill>
                  <a:schemeClr val="accent6">
                    <a:lumMod val="50%"/>
                  </a:schemeClr>
                </a:solidFill>
              </a:rPr>
              <a:t>Тема: «Внешняя политика Франции»</a:t>
            </a:r>
          </a:p>
          <a:p>
            <a:pPr algn="ctr">
              <a:buNone/>
            </a:pPr>
            <a:endParaRPr lang="ru-RU" sz="3200" dirty="0">
              <a:solidFill>
                <a:srgbClr val="99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Новый материал</a:t>
            </a:r>
            <a:endParaRPr lang="ru-RU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1774753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3116"/>
            <a:ext cx="340181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8806431_la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2071678"/>
            <a:ext cx="3754607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8806820_tuni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4247641"/>
            <a:ext cx="4087810" cy="261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2786058"/>
            <a:ext cx="3500462" cy="1500198"/>
          </a:xfrm>
          <a:prstGeom prst="rect">
            <a:avLst/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Посмотрите на карту и назовите колониальные владения Франции в Африке к концу 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XIX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века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975120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285728"/>
            <a:ext cx="5072098" cy="62865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031-1391806982-08.jpg"/>
          <p:cNvPicPr>
            <a:picLocks noGrp="1" noChangeAspect="1"/>
          </p:cNvPicPr>
          <p:nvPr>
            <p:ph idx="1"/>
          </p:nvPr>
        </p:nvPicPr>
        <p:blipFill>
          <a:blip r:embed="rId2">
            <a:lum bright="-10%" contrast="10%"/>
          </a:blip>
          <a:stretch>
            <a:fillRect/>
          </a:stretch>
        </p:blipFill>
        <p:spPr>
          <a:xfrm>
            <a:off x="554596" y="1785926"/>
            <a:ext cx="8017931" cy="46485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  <a:latin typeface="Comic Sans MS" pitchFamily="66" charset="0"/>
              </a:rPr>
              <a:t>Захват колоний (Марокко, Алжир, Индокитай и т.д.)</a:t>
            </a:r>
            <a:endParaRPr lang="ru-RU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>
                    <a:lumMod val="95%"/>
                    <a:lumOff val="5%"/>
                  </a:schemeClr>
                </a:solidFill>
              </a:rPr>
              <a:t>Для закрепления новой темы используется  интерактивный метод «Кубик </a:t>
            </a:r>
            <a:r>
              <a:rPr lang="ru-RU" sz="3200" dirty="0" err="1" smtClean="0">
                <a:solidFill>
                  <a:schemeClr val="bg1">
                    <a:lumMod val="95%"/>
                    <a:lumOff val="5%"/>
                  </a:schemeClr>
                </a:solidFill>
              </a:rPr>
              <a:t>Блума</a:t>
            </a:r>
            <a:r>
              <a:rPr lang="ru-RU" sz="3200" dirty="0" smtClean="0">
                <a:solidFill>
                  <a:schemeClr val="bg1">
                    <a:lumMod val="95%"/>
                    <a:lumOff val="5%"/>
                  </a:schemeClr>
                </a:solidFill>
              </a:rPr>
              <a:t>». На гранях кубика  написаны начала вопросов: </a:t>
            </a:r>
            <a:r>
              <a:rPr lang="ru-RU" sz="3200" b="1" dirty="0" smtClean="0">
                <a:solidFill>
                  <a:srgbClr val="FF0000"/>
                </a:solidFill>
              </a:rPr>
              <a:t>«Почему?», «Что?», «Кто?»,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«Как», «Когда», « Зачем».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95%"/>
                    <a:lumOff val="5%"/>
                  </a:schemeClr>
                </a:solidFill>
              </a:rPr>
              <a:t>Учитель бросает этот кубик на стол к учащимся и задает вопрос, соответствующий  началу.</a:t>
            </a:r>
          </a:p>
          <a:p>
            <a:pPr algn="ctr">
              <a:buNone/>
            </a:pPr>
            <a:endParaRPr lang="ru-RU" sz="3200" b="1" dirty="0" smtClean="0">
              <a:solidFill>
                <a:schemeClr val="bg1">
                  <a:lumMod val="95%"/>
                  <a:lumOff val="5%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6195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  <a:latin typeface="Comic Sans MS" pitchFamily="66" charset="0"/>
              </a:rPr>
              <a:t>Закрепление</a:t>
            </a:r>
            <a:endParaRPr lang="ru-RU" sz="3200" b="1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Другой вариант закрепления проводится в виде интерактивной игры «Три предложения». Учащемуся дается отрывок из  параграфа и он должен выразить основную мысль (суть) в трех предложениях.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Comic Sans MS" pitchFamily="66" charset="0"/>
              </a:rPr>
              <a:t>ЗАКРЕПЛЕНИЕ</a:t>
            </a:r>
            <a:endParaRPr lang="ru-RU" b="1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619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Comic Sans MS" pitchFamily="66" charset="0"/>
              </a:rPr>
              <a:t>Цели урока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.137%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928670"/>
            <a:ext cx="8572560" cy="1857388"/>
          </a:xfrm>
          <a:prstGeom prst="rect">
            <a:avLst/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Образовательная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: сформировать представление об экономическом и политическом развитии Франции в последней четверти </a:t>
            </a:r>
            <a:r>
              <a:rPr lang="en-US" sz="2000" dirty="0" smtClean="0">
                <a:solidFill>
                  <a:srgbClr val="660033"/>
                </a:solidFill>
                <a:latin typeface="Comic Sans MS" pitchFamily="66" charset="0"/>
              </a:rPr>
              <a:t>XIX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века, проверить знания учащихся по теме Франция, полученные на прошлых уроках, изучить, повторить, закрепить и обобщить новый материал, получить обратную связь от учеников от прошедших уроков</a:t>
            </a:r>
            <a:endParaRPr lang="ru-RU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00372"/>
            <a:ext cx="8572560" cy="1714512"/>
          </a:xfrm>
          <a:prstGeom prst="rect">
            <a:avLst/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Развивающая: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дальнейшее развитие умений работы с текстом учебника; умения высказывать и аргументировать свою точку зрения; учащиеся должны знать основные факты и события по данной теме, уметь делать выводы и определять причинно-следственные связи; активно участвовать в изучении новой темы и ее закреплении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857760"/>
            <a:ext cx="8572560" cy="1714512"/>
          </a:xfrm>
          <a:prstGeom prst="rect">
            <a:avLst/>
          </a:prstGeom>
          <a:solidFill>
            <a:srgbClr val="FF9900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660033"/>
                </a:solidFill>
                <a:latin typeface="Comic Sans MS" pitchFamily="66" charset="0"/>
              </a:rPr>
              <a:t>Воспитательная: </a:t>
            </a:r>
            <a:r>
              <a:rPr lang="ru-RU" sz="2000" dirty="0" smtClean="0">
                <a:solidFill>
                  <a:srgbClr val="660033"/>
                </a:solidFill>
                <a:latin typeface="Comic Sans MS" pitchFamily="66" charset="0"/>
              </a:rPr>
              <a:t>на примере «дела Дрейфуса» подвести к пониманию того, что политика национализма и шовинизма нарушает права личности; воспитывать у учащихся интерес к изучению истории, повышать их самооценку, умение без боязни высказывать свое мнение, выступать перед аудиторией, работать  слаженно в паре, уважать мнение оппонента.</a:t>
            </a: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>
              <a:buNone/>
            </a:pPr>
            <a:r>
              <a:rPr lang="ru-RU" sz="4400" dirty="0" smtClean="0">
                <a:solidFill>
                  <a:schemeClr val="bg1">
                    <a:lumMod val="95%"/>
                    <a:lumOff val="5%"/>
                  </a:schemeClr>
                </a:solidFill>
              </a:rPr>
              <a:t>Презентует и рассказывает учащийся</a:t>
            </a:r>
            <a:endParaRPr lang="ru-RU" sz="4400" dirty="0">
              <a:solidFill>
                <a:schemeClr val="bg1">
                  <a:lumMod val="95%"/>
                  <a:lumOff val="5%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%"/>
          </a:bodyPr>
          <a:lstStyle/>
          <a:p>
            <a:pPr algn="ctr"/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Взаимоотношения Узбекистана и Франции на современном этапе</a:t>
            </a:r>
            <a:endParaRPr lang="ru-RU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100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карта мира, </a:t>
            </a:r>
          </a:p>
          <a:p>
            <a:r>
              <a:rPr lang="ru-RU" sz="3200" dirty="0" err="1" smtClean="0">
                <a:solidFill>
                  <a:schemeClr val="bg1"/>
                </a:solidFill>
                <a:latin typeface="Comic Sans MS" pitchFamily="66" charset="0"/>
              </a:rPr>
              <a:t>медиа-проектор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экран и компьютер,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учебники, тетради, 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интерактивный кубик </a:t>
            </a:r>
            <a:r>
              <a:rPr lang="ru-RU" sz="3200" dirty="0" err="1" smtClean="0">
                <a:solidFill>
                  <a:schemeClr val="bg1"/>
                </a:solidFill>
                <a:latin typeface="Comic Sans MS" pitchFamily="66" charset="0"/>
              </a:rPr>
              <a:t>Блума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презентация,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листы с заданиями</a:t>
            </a:r>
            <a:endParaRPr lang="ru-RU" sz="3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660033"/>
                </a:solidFill>
                <a:latin typeface="Comic Sans MS" pitchFamily="66" charset="0"/>
              </a:rPr>
              <a:t>Оборудование урока</a:t>
            </a:r>
            <a:endParaRPr lang="ru-RU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990000"/>
                </a:solidFill>
              </a:rPr>
              <a:t>Комбинированный урок (повторение с элементами объяснения новой темы) с  использованием интерактивных методик</a:t>
            </a:r>
            <a:endParaRPr lang="ru-RU" sz="4400" dirty="0">
              <a:solidFill>
                <a:srgbClr val="99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660033"/>
                </a:solidFill>
                <a:latin typeface="Comic Sans MS" pitchFamily="66" charset="0"/>
              </a:rPr>
              <a:t>Тип урока</a:t>
            </a:r>
            <a:endParaRPr lang="ru-RU" sz="4400" dirty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660033"/>
              </a:buClr>
              <a:buAutoNum type="arabicParenR"/>
            </a:pPr>
            <a:r>
              <a:rPr lang="ru-RU" sz="2800" b="1" u="sng" dirty="0" smtClean="0">
                <a:solidFill>
                  <a:srgbClr val="660033"/>
                </a:solidFill>
                <a:latin typeface="Comic Sans MS" pitchFamily="66" charset="0"/>
              </a:rPr>
              <a:t>Фронтальный опрос:</a:t>
            </a:r>
          </a:p>
          <a:p>
            <a:pPr marL="514350" indent="-514350">
              <a:buClr>
                <a:srgbClr val="660033"/>
              </a:buClr>
              <a:buNone/>
            </a:pPr>
            <a:endParaRPr lang="ru-RU" sz="2800" b="1" u="sng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514350" indent="-514350">
              <a:buClr>
                <a:srgbClr val="660033"/>
              </a:buClr>
              <a:buNone/>
            </a:pPr>
            <a:r>
              <a:rPr lang="ru-RU" sz="2400" dirty="0" smtClean="0">
                <a:solidFill>
                  <a:srgbClr val="660033"/>
                </a:solidFill>
                <a:latin typeface="Comic Sans MS" pitchFamily="66" charset="0"/>
              </a:rPr>
              <a:t>А – Что послужило причиной падения Второй Империи?</a:t>
            </a:r>
          </a:p>
          <a:p>
            <a:pPr marL="514350" indent="-514350">
              <a:buClr>
                <a:srgbClr val="660033"/>
              </a:buClr>
              <a:buNone/>
            </a:pPr>
            <a:r>
              <a:rPr lang="ru-RU" sz="2400" dirty="0" smtClean="0">
                <a:solidFill>
                  <a:srgbClr val="660033"/>
                </a:solidFill>
                <a:latin typeface="Comic Sans MS" pitchFamily="66" charset="0"/>
              </a:rPr>
              <a:t>Б – Что такое Парижская Коммуна?</a:t>
            </a:r>
          </a:p>
          <a:p>
            <a:pPr marL="514350" indent="-514350">
              <a:buClr>
                <a:srgbClr val="660033"/>
              </a:buClr>
              <a:buNone/>
            </a:pPr>
            <a:r>
              <a:rPr lang="ru-RU" sz="2400" dirty="0" smtClean="0">
                <a:solidFill>
                  <a:srgbClr val="660033"/>
                </a:solidFill>
                <a:latin typeface="Comic Sans MS" pitchFamily="66" charset="0"/>
              </a:rPr>
              <a:t>В – Что являлось основной целью в «Деле Дрейфуса»?</a:t>
            </a:r>
          </a:p>
          <a:p>
            <a:pPr marL="514350" indent="-514350">
              <a:buClr>
                <a:srgbClr val="660033"/>
              </a:buClr>
              <a:buNone/>
            </a:pPr>
            <a:r>
              <a:rPr lang="ru-RU" sz="2400" dirty="0" smtClean="0">
                <a:solidFill>
                  <a:srgbClr val="660033"/>
                </a:solidFill>
                <a:latin typeface="Comic Sans MS" pitchFamily="66" charset="0"/>
              </a:rPr>
              <a:t>Г – Как образовалась Третья Республика во Франции?</a:t>
            </a:r>
          </a:p>
          <a:p>
            <a:pPr marL="514350" indent="-514350">
              <a:buClr>
                <a:srgbClr val="660033"/>
              </a:buClr>
              <a:buNone/>
            </a:pPr>
            <a:r>
              <a:rPr lang="ru-RU" sz="2400" dirty="0" smtClean="0">
                <a:solidFill>
                  <a:srgbClr val="660033"/>
                </a:solidFill>
                <a:latin typeface="Comic Sans MS" pitchFamily="66" charset="0"/>
              </a:rPr>
              <a:t>Д – Почему в борьбе за власть победили республиканцы</a:t>
            </a:r>
          </a:p>
          <a:p>
            <a:pPr marL="514350" indent="-514350">
              <a:buClr>
                <a:srgbClr val="660033"/>
              </a:buClr>
              <a:buAutoNum type="arabicParenR"/>
            </a:pPr>
            <a:endParaRPr lang="ru-RU" sz="2000" dirty="0" smtClean="0">
              <a:solidFill>
                <a:srgbClr val="660033"/>
              </a:solidFill>
              <a:latin typeface="Comic Sans MS" pitchFamily="66" charset="0"/>
            </a:endParaRPr>
          </a:p>
          <a:p>
            <a:pPr marL="514350" indent="-514350">
              <a:buClr>
                <a:srgbClr val="660033"/>
              </a:buClr>
              <a:buAutoNum type="arabicParenR"/>
            </a:pPr>
            <a:endParaRPr lang="ru-RU" sz="2000" dirty="0">
              <a:solidFill>
                <a:srgbClr val="660033"/>
              </a:solidFill>
              <a:latin typeface="Comic Sans MS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7048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Comic Sans MS" pitchFamily="66" charset="0"/>
              </a:rPr>
              <a:t>Проверка домашнего задания</a:t>
            </a:r>
            <a:endParaRPr lang="ru-RU" sz="2800" b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.137%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4293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.137%"/>
                    </a:srgbClr>
                  </a:outerShdw>
                </a:effectLst>
                <a:latin typeface="Comic Sans MS" pitchFamily="66" charset="0"/>
              </a:rPr>
              <a:t> Проверка домашнего задания</a:t>
            </a:r>
          </a:p>
          <a:p>
            <a:pPr algn="ctr">
              <a:buNone/>
            </a:pPr>
            <a:endParaRPr lang="ru-RU" sz="2800" b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.137%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rgbClr val="660033"/>
                </a:solidFill>
                <a:latin typeface="Comic Sans MS" pitchFamily="66" charset="0"/>
              </a:rPr>
              <a:t>2) Личности в истории Франции</a:t>
            </a:r>
          </a:p>
          <a:p>
            <a:pPr>
              <a:buNone/>
            </a:pPr>
            <a:endParaRPr lang="ru-RU" sz="2400" b="1" u="sng" dirty="0">
              <a:solidFill>
                <a:srgbClr val="660033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660033"/>
                </a:solidFill>
                <a:latin typeface="Comic Sans MS" pitchFamily="66" charset="0"/>
              </a:rPr>
              <a:t>А – Учащиеся рассказывают краткую характеристику политика</a:t>
            </a:r>
          </a:p>
          <a:p>
            <a:pPr>
              <a:buNone/>
            </a:pPr>
            <a:r>
              <a:rPr lang="ru-RU" sz="2400" dirty="0" smtClean="0">
                <a:solidFill>
                  <a:srgbClr val="660033"/>
                </a:solidFill>
                <a:latin typeface="Comic Sans MS" pitchFamily="66" charset="0"/>
              </a:rPr>
              <a:t>Б – Каждый после своего выступления задает вопросы классу (1-2 вопроса)</a:t>
            </a:r>
            <a:endParaRPr lang="ru-RU" sz="2800" dirty="0" smtClean="0">
              <a:solidFill>
                <a:srgbClr val="660033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6-036-Ter-Thiers-Adolf-1797-1877-frantsuzskij-gosudarstvenny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007" y="1524000"/>
            <a:ext cx="3777427" cy="50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Кто он?</a:t>
            </a:r>
            <a:endParaRPr lang="ru-RU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Кто он?</a:t>
            </a:r>
            <a:endParaRPr lang="ru-RU" dirty="0">
              <a:solidFill>
                <a:srgbClr val="99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20150313185750_r-R-zednari-serial-dreyf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544" y="1524000"/>
            <a:ext cx="5879658" cy="469108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1266253_Reichskanzler-Otto-Fuerst-Bismar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201" y="1524000"/>
            <a:ext cx="3715380" cy="50482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Кто он?</a:t>
            </a:r>
            <a:endParaRPr lang="ru-RU" dirty="0">
              <a:solidFill>
                <a:srgbClr val="99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purl.oclc.org/ooxml/officeDocument/relationships/image" Target="../media/image2.jpeg"/><Relationship Id="rId1" Type="http://purl.oclc.org/ooxml/officeDocument/relationships/image" Target="../media/image1.jpeg"/></Relationships>
</file>

<file path=ppt/theme/theme1.xml><?xml version="1.0" encoding="utf-8"?>
<a:theme xmlns:a="http://purl.oclc.org/ooxml/drawingml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FFCC66"/>
      </a:dk2>
      <a:lt2>
        <a:srgbClr val="D2D2D2"/>
      </a:lt2>
      <a:accent1>
        <a:srgbClr val="FF87BA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purl.oclc.org/ooxml/officeDocument/relationships" r:embed="rId1">
            <a:duotone>
              <a:schemeClr val="phClr">
                <a:shade val="63%"/>
                <a:tint val="82%"/>
              </a:schemeClr>
              <a:schemeClr val="phClr">
                <a:tint val="10%"/>
                <a:satMod val="400%"/>
              </a:schemeClr>
            </a:duotone>
          </a:blip>
          <a:tile tx="0" ty="0" sx="40%" sy="40%" flip="none" algn="tl"/>
        </a:blipFill>
        <a:blipFill>
          <a:blip xmlns:r="http://purl.oclc.org/ooxml/officeDocument/relationships" r:embed="rId1">
            <a:duotone>
              <a:schemeClr val="phClr">
                <a:shade val="40%"/>
              </a:schemeClr>
              <a:schemeClr val="phClr">
                <a:tint val="42%"/>
              </a:schemeClr>
            </a:duotone>
          </a:blip>
          <a:tile tx="0" ty="0" sx="40%" sy="40%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%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%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%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purl.oclc.org/ooxml/officeDocument/relationships" r:embed="rId1">
            <a:duotone>
              <a:schemeClr val="phClr">
                <a:shade val="55%"/>
                <a:alpha val="20%"/>
              </a:schemeClr>
              <a:schemeClr val="phClr">
                <a:tint val="40%"/>
                <a:shade val="90%"/>
                <a:satMod val="60%"/>
                <a:alpha val="20%"/>
              </a:schemeClr>
            </a:duotone>
          </a:blip>
          <a:tile tx="0" ty="0" sx="58%" sy="38%" flip="none" algn="tl"/>
        </a:blipFill>
        <a:blipFill>
          <a:blip xmlns:r="http://purl.oclc.org/ooxml/officeDocument/relationships" r:embed="rId2">
            <a:duotone>
              <a:schemeClr val="phClr">
                <a:shade val="12%"/>
                <a:satMod val="240%"/>
              </a:schemeClr>
              <a:schemeClr val="phClr">
                <a:tint val="65%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purl.oclc.org/ooxml/drawingml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purl.oclc.org/ooxml/drawingml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l="50%" t="-80%" r="50%" b="1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l="50%" t="50%" r="50%" b="50%"/>
          </a:path>
        </a:gradFill>
      </a:bgFillStyleLst>
    </a:fmtScheme>
  </a:themeElements>
  <a:objectDefaults/>
  <a:extraClrSchemeLst/>
</a:theme>
</file>

<file path=docProps/app.xml><?xml version="1.0" encoding="utf-8"?>
<Properties xmlns="http://purl.oclc.org/ooxml/officeDocument/extendedProperties" xmlns:vt="http://purl.oclc.org/ooxml/officeDocument/docPropsVTypes">
  <Template>Paper</Template>
  <TotalTime>815</TotalTime>
  <Words>663</Words>
  <Application>Microsoft Office PowerPoint</Application>
  <PresentationFormat>Экран (4:3)</PresentationFormat>
  <Paragraphs>100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Comic Sans MS</vt:lpstr>
      <vt:lpstr>Constantia</vt:lpstr>
      <vt:lpstr>Wingdings 2</vt:lpstr>
      <vt:lpstr>Бумажная</vt:lpstr>
      <vt:lpstr>Третья республика во Франции</vt:lpstr>
      <vt:lpstr>Цели урока</vt:lpstr>
      <vt:lpstr>Оборудование урока</vt:lpstr>
      <vt:lpstr>Тип урока</vt:lpstr>
      <vt:lpstr>Проверка домашнего задания</vt:lpstr>
      <vt:lpstr>Презентация PowerPoint</vt:lpstr>
      <vt:lpstr>Кто он?</vt:lpstr>
      <vt:lpstr>Кто он?</vt:lpstr>
      <vt:lpstr>Кто он?</vt:lpstr>
      <vt:lpstr>Кто он?</vt:lpstr>
      <vt:lpstr>Проверка домашнего задания</vt:lpstr>
      <vt:lpstr>Презентация PowerPoint</vt:lpstr>
      <vt:lpstr>Презентация PowerPoint</vt:lpstr>
      <vt:lpstr>Презентация PowerPoint</vt:lpstr>
      <vt:lpstr>Новый материал</vt:lpstr>
      <vt:lpstr>Презентация PowerPoint</vt:lpstr>
      <vt:lpstr>Захват колоний (Марокко, Алжир, Индокитай и т.д.)</vt:lpstr>
      <vt:lpstr>Закрепление</vt:lpstr>
      <vt:lpstr>ЗАКРЕПЛЕНИЕ</vt:lpstr>
      <vt:lpstr>Взаимоотношения Узбекистана и Франции на современном этапе</vt:lpstr>
      <vt:lpstr>Презентация PowerPoint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Третья республика во Франции</dc:title>
  <dc:creator>Попова</dc:creator>
  <cp:lastModifiedBy>Javlonium</cp:lastModifiedBy>
  <cp:revision>75</cp:revision>
  <dcterms:created xsi:type="dcterms:W3CDTF">2013-10-22T15:47:57Z</dcterms:created>
  <dcterms:modified xsi:type="dcterms:W3CDTF">2015-11-09T11:51:51Z</dcterms:modified>
</cp:coreProperties>
</file>